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60" r:id="rId6"/>
    <p:sldId id="261" r:id="rId7"/>
    <p:sldId id="263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2" r:id="rId17"/>
    <p:sldId id="273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595"/>
  </p:normalViewPr>
  <p:slideViewPr>
    <p:cSldViewPr snapToGrid="0" snapToObjects="1">
      <p:cViewPr>
        <p:scale>
          <a:sx n="75" d="100"/>
          <a:sy n="75" d="100"/>
        </p:scale>
        <p:origin x="240" y="904"/>
      </p:cViewPr>
      <p:guideLst/>
    </p:cSldViewPr>
  </p:slideViewPr>
  <p:outlineViewPr>
    <p:cViewPr>
      <p:scale>
        <a:sx n="33" d="100"/>
        <a:sy n="33" d="100"/>
      </p:scale>
      <p:origin x="0" y="-54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7F104-FC5A-E544-AEC3-F2062C634B4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F657C-A429-2C4A-91AB-CB5AA23E8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498D-8197-1E4B-8498-7354CAB0F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DD83-0989-FE4C-A0EA-ACB8E4665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3B9D-9262-4741-8EFC-4878B1E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1E72-7C84-B84B-8629-E8FD0B32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B57C-E7BD-544E-BB49-4DC3BA218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C2AE-2CBF-8545-945E-2CF04C82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277C8-A625-AE45-9195-D1895A2F3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BF88-4ED2-7F4F-A3E9-5CF60061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FE82-ACD1-5C49-80A3-AF0C3E86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9CE7-2B8B-364C-A0A2-7C97BC1E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59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E3FA33-0F10-3842-BAD1-E037EB7A1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24555-1220-5642-89FE-0E14F5B57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247-099B-EA42-A12B-15B92169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FF45-C55A-6240-9941-4C0E4232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A3CD9-1BD2-3A45-8300-D09D29CA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6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D0962-917E-6342-A3A9-367F24CB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FF87-2EEF-994A-9080-DE5A2FC99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0CE9-F297-044F-909B-ACE9641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0BF78-8DBE-1244-818F-3E65A15C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F44B-0E71-5945-B47B-3AE1F33F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1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3E5D-D53B-8B4C-90B5-33135242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9DD8-1F7A-9847-946F-4F38D737C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E36D6-B964-D44E-A4D8-F2D2909A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D84-D672-C540-A2BB-40F36D9F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3D55D-82E5-EB49-B221-0A07EDC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84D-4D8E-B045-ABA8-25A87C54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2A7E-805F-B24B-A19B-E8E9E1ECA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4ABDC6-C7C7-7E47-A6B7-1170B7E7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11CA1-1E65-E741-B8F0-6699F604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F7AFE-947C-E24F-AF80-CADBB668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85208-BD7A-F542-A543-1DA952F0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6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7FE0-B779-1A43-8082-4D92C5F7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02F5D-9865-124C-BA32-500BF97B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E07F7-8C07-4D46-9CDB-201E6BBD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8B30-9820-C84A-AE11-8C70392B6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6EF42-BAD7-6D45-AA84-CC25DA247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ABEC6-B1C4-2846-9F48-A7C66D5E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B75E58-157F-E644-9716-0F148511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E1DA7-C535-E84F-9E8F-05F4325E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74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8C28-759C-A346-ACB0-493F9C3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A755F-F888-2746-B788-74B2D3BE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BEFA8-1F1C-D149-A361-1887AB0A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359E-AB0E-4D4D-A5E4-4CF9E0AD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473B-52E5-A849-9669-3FD94077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91D2FA-D39D-DF46-B3BA-F78A903B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0CC73-CAED-6646-96DB-27E6A93A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002-6570-BE45-826E-635FDD9A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AA44-D4D4-5740-A62F-3522D1263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D108-62F7-A943-83B0-F4F148DF3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90D2-3DAE-7F4D-B102-008F71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CBDE2-9865-3444-A01F-9F55D395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18FC-1BBC-A846-82C8-9556FC69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617D-FD61-7C4C-8D21-97CB5E8F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E0A82B-5FC6-6542-B70F-271C8E29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9643C-0564-E744-A5F9-C58E08E69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85D7C-5C24-684F-BC56-295F06F3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E9E77-4C78-2B46-8B98-7FB07EEE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CC3CA-BF0A-7C48-B77D-7BA48FA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F7B03-0193-014E-B681-D939483D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463-DBED-5446-AE63-4DCDA1E0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4C6D-956A-744A-AB6D-E1BB4DE03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7C0F4-B54F-B64E-A030-41EBB1F1D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084-0B47-5B45-8396-B9B32A1A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/?module=TitleVWorkforce" TargetMode="External"/><Relationship Id="rId2" Type="http://schemas.openxmlformats.org/officeDocument/2006/relationships/hyperlink" Target="http://syssci.renci.org/ssm-wizard/?module=CaregiversCYSHC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-TitleX" TargetMode="External"/><Relationship Id="rId2" Type="http://schemas.openxmlformats.org/officeDocument/2006/relationships/hyperlink" Target="http://syssci.renci.org/ssm-wizard-mental-health-in-schoo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yssci.renci.org/ssm-wizard-Titl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or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ve9000gi/ssm-document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s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force-directed-map/" TargetMode="External"/><Relationship Id="rId2" Type="http://schemas.openxmlformats.org/officeDocument/2006/relationships/hyperlink" Target="http://syssci.renci.org/ssm_be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sm.cloudapps.unc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774C-4282-9742-824D-58493F4AC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Support Mapper (SSM)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D3C9-C82C-0C4C-BE90-7A6F0BDBAF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Chall</a:t>
            </a:r>
            <a:endParaRPr lang="en-US" dirty="0"/>
          </a:p>
          <a:p>
            <a:r>
              <a:rPr lang="en-US" dirty="0"/>
              <a:t>Data Science and Analytics meeting</a:t>
            </a:r>
          </a:p>
          <a:p>
            <a:r>
              <a:rPr lang="en-US" dirty="0"/>
              <a:t>May 9, 2018</a:t>
            </a:r>
          </a:p>
        </p:txBody>
      </p:sp>
    </p:spTree>
    <p:extLst>
      <p:ext uri="{BB962C8B-B14F-4D97-AF65-F5344CB8AC3E}">
        <p14:creationId xmlns:p14="http://schemas.microsoft.com/office/powerpoint/2010/main" val="7649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336C-8087-B042-BCE1-7C44790DD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AF38-39A2-0945-A162-ACADB2CD3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users find </a:t>
            </a:r>
            <a:r>
              <a:rPr lang="en-US" dirty="0" err="1"/>
              <a:t>ssm’s</a:t>
            </a:r>
            <a:r>
              <a:rPr lang="en-US" dirty="0"/>
              <a:t> graphical UI to be too difficult (requires Photoshop- or Illustrator-type skills)</a:t>
            </a:r>
          </a:p>
          <a:p>
            <a:r>
              <a:rPr lang="en-US" dirty="0"/>
              <a:t>Hence, a wizard that provides a text-based interface: it asks you questions and creates a graph based on your answers. </a:t>
            </a:r>
          </a:p>
          <a:p>
            <a:r>
              <a:rPr lang="en-US" dirty="0"/>
              <a:t>Each kind of wizard is highly specific to a particular audience. Its focus and concerns will be very different for different users: say, for a Title V MCH state administrator as opposed to the single parent of a child with autism.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E29D-F76E-9046-ACD4-6275AA4D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280973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23A1-B664-1845-B5DE-1FE8D20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Wizard[s]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5F427-8F78-C84F-AD2B-4A8F43D7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is embedded in a YAML file so that one single wizard website can be adapted to multiple audiences by invoking similarly-formatted files with different content through different URLs</a:t>
            </a:r>
          </a:p>
          <a:p>
            <a:r>
              <a:rPr lang="en-US" dirty="0"/>
              <a:t>For example, these two wizards are the same except for their YAML text:</a:t>
            </a:r>
          </a:p>
          <a:p>
            <a:pPr lvl="1"/>
            <a:r>
              <a:rPr lang="en-US" dirty="0">
                <a:hlinkClick r:id="rId2"/>
              </a:rPr>
              <a:t>http://syssci.renci.org/ssm-wizard/?module=CaregiversCYSHCN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http://syssci.renci.org/ssm-wizard/?module=TitleVWorkforce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12E66-5B26-2F47-B479-0CBF2FF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260609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D27C-7571-9440-8F21-D92AE22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2E946-1AF1-0C46-8362-0B0747BC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we began to require wizards with more fundamental specializations that mere text changes could provide, e.g., different UIs for grabbing detailed audience-specific demographic info, text entry completions. Thus:</a:t>
            </a:r>
          </a:p>
          <a:p>
            <a:pPr lvl="1"/>
            <a:r>
              <a:rPr lang="en-US" dirty="0">
                <a:hlinkClick r:id="rId2"/>
              </a:rPr>
              <a:t>http://syssci.renci.org/ssm-wizard-mental-health-in-schools/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http://syssci.renci.org/ssm-wizard-TitleX</a:t>
            </a:r>
            <a:r>
              <a:rPr lang="en-US" dirty="0"/>
              <a:t>/</a:t>
            </a:r>
          </a:p>
          <a:p>
            <a:pPr lvl="1"/>
            <a:r>
              <a:rPr lang="en-US" dirty="0">
                <a:hlinkClick r:id="rId4"/>
              </a:rPr>
              <a:t>http://syssci.renci.org/ssm-wizard-TitleV/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A0E-7C31-1548-BE03-337A718E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8561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9BBE-6ED6-4845-9306-37C05548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83DD-9101-D445-A6C9-61E2DB0C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converts a set of SSMs into adjacency graphs in TSV format</a:t>
            </a:r>
          </a:p>
          <a:p>
            <a:r>
              <a:rPr lang="en-US" dirty="0"/>
              <a:t>Also provides lists of node texts, organized by ring, to be sorted with reference to </a:t>
            </a:r>
            <a:r>
              <a:rPr lang="en-US" i="1" dirty="0"/>
              <a:t>codes</a:t>
            </a:r>
          </a:p>
          <a:p>
            <a:r>
              <a:rPr lang="en-US" dirty="0"/>
              <a:t>A code is a category or generalization that applies to a set of nodes with related text content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75660-DB26-4D43-9A5B-6B0F92BD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7449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3052-D933-884E-8A27-4DE3EF34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3160-7D69-6941-B2B0-2061B1F9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http://syssci.renci.org/sort/</a:t>
            </a:r>
            <a:endParaRPr lang="en-US" dirty="0"/>
          </a:p>
          <a:p>
            <a:r>
              <a:rPr lang="en-US" dirty="0"/>
              <a:t>Text and JSON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1E0E-DB60-714A-9971-9506B832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534394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1FD90-570E-054B-B76C-B2DE960B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A3F-7AE6-1F4F-97FE-729FD286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 adds codes to corresponding rows for all TSV adjacency matrix files, in preparation for the following:</a:t>
            </a:r>
          </a:p>
          <a:p>
            <a:r>
              <a:rPr lang="en-US" dirty="0"/>
              <a:t>Python scripts provide adjacency graphs and other representations of relationships between codes, and between codes and their associated node texts:</a:t>
            </a:r>
          </a:p>
          <a:p>
            <a:pPr lvl="1"/>
            <a:r>
              <a:rPr lang="en-US" dirty="0"/>
              <a:t>Code Matrix (CM): rows and cols are codes, elements are connections</a:t>
            </a:r>
          </a:p>
          <a:p>
            <a:pPr lvl="1"/>
            <a:r>
              <a:rPr lang="en-US" dirty="0"/>
              <a:t>3cols: to, from, value</a:t>
            </a:r>
          </a:p>
          <a:p>
            <a:pPr lvl="1"/>
            <a:r>
              <a:rPr lang="en-US" dirty="0"/>
              <a:t>Code Presence Matrix (CPM): rows are SSM files, cols are codes. How often does each code show up in each SSM?</a:t>
            </a:r>
          </a:p>
          <a:p>
            <a:pPr lvl="1"/>
            <a:r>
              <a:rPr lang="en-US" dirty="0"/>
              <a:t>Coded System Support Map: switch between original node text and codes.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EF6DE-6DFD-EE46-B58F-51A1D5F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38383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3E8-6A39-0945-BD93-6C2595B34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542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9B3C-8AE6-EF48-ADC4-C61B3BC83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4754563"/>
          </a:xfrm>
        </p:spPr>
        <p:txBody>
          <a:bodyPr/>
          <a:lstStyle/>
          <a:p>
            <a:r>
              <a:rPr lang="en-US" dirty="0"/>
              <a:t>Hierarchical coding: clusters of codes</a:t>
            </a:r>
          </a:p>
          <a:p>
            <a:r>
              <a:rPr lang="en-US" dirty="0"/>
              <a:t>Refactor data processing sequence</a:t>
            </a:r>
          </a:p>
          <a:p>
            <a:r>
              <a:rPr lang="en-US" dirty="0"/>
              <a:t>More sophisticated filtering of data (text) input</a:t>
            </a:r>
          </a:p>
          <a:p>
            <a:r>
              <a:rPr lang="en-US" dirty="0"/>
              <a:t>Additional vis and analysis tools</a:t>
            </a:r>
          </a:p>
          <a:p>
            <a:r>
              <a:rPr lang="en-US" dirty="0"/>
              <a:t>Improved usability for SSM and Wizard websites</a:t>
            </a:r>
          </a:p>
          <a:p>
            <a:r>
              <a:rPr lang="en-US" dirty="0"/>
              <a:t>NLP applied to coding, i.e., automated coding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D08EB-2560-804C-87CB-E9402D9F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544511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62C7-FA6A-544B-9A7E-E810D7082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9866" y="491066"/>
            <a:ext cx="10143067" cy="636693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7456-502E-D04E-A08D-0BA5035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182091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D8025-4079-9B49-9DED-40F8DCB1C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0667"/>
            <a:ext cx="10515600" cy="52355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These slides are available, along with other System Support Mapping documentation,  </a:t>
            </a:r>
            <a:r>
              <a:rPr lang="en-US"/>
              <a:t>at </a:t>
            </a:r>
          </a:p>
          <a:p>
            <a:pPr marL="0" indent="0">
              <a:buNone/>
            </a:pPr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://github.com/steve9000gi/ssm-documentation/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88401-84CE-A24A-AEDF-76F3ADF0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614800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AD9E-A4BC-3F41-BE74-32689FC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SSM: Primary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CED3-705A-E84F-A937-2EAE4D58D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5501"/>
            <a:ext cx="10515600" cy="4351338"/>
          </a:xfrm>
        </p:spPr>
        <p:txBody>
          <a:bodyPr/>
          <a:lstStyle/>
          <a:p>
            <a:r>
              <a:rPr lang="en-US" dirty="0"/>
              <a:t>Kristen </a:t>
            </a:r>
            <a:r>
              <a:rPr lang="en-US" dirty="0" err="1"/>
              <a:t>Hassmiller</a:t>
            </a:r>
            <a:r>
              <a:rPr lang="en-US" dirty="0"/>
              <a:t> Lich, Associate Professor, Health Policy and Management, </a:t>
            </a:r>
            <a:r>
              <a:rPr lang="en-US" dirty="0" err="1"/>
              <a:t>Gillings</a:t>
            </a:r>
            <a:r>
              <a:rPr lang="en-US" dirty="0"/>
              <a:t> School of Global Public Health</a:t>
            </a:r>
          </a:p>
          <a:p>
            <a:r>
              <a:rPr lang="en-US" dirty="0"/>
              <a:t>Steve </a:t>
            </a:r>
            <a:r>
              <a:rPr lang="en-US" dirty="0" err="1"/>
              <a:t>Chall</a:t>
            </a:r>
            <a:r>
              <a:rPr lang="en-US" dirty="0"/>
              <a:t>, RENCI</a:t>
            </a:r>
          </a:p>
          <a:p>
            <a:r>
              <a:rPr lang="en-US" dirty="0"/>
              <a:t>Jeff Terrell, (co-founder of startup </a:t>
            </a:r>
            <a:r>
              <a:rPr lang="en-US" dirty="0" err="1"/>
              <a:t>Allometrics</a:t>
            </a:r>
            <a:r>
              <a:rPr lang="en-US" dirty="0"/>
              <a:t>, recently appointed CS Professor of the Practice at UNC-CH)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8AF2-B20A-924E-AF8A-3634EB65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74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D168-E1F3-4946-A4DB-358C141C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Support Mapping: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2C41D-15E0-E449-A491-AC583E88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qualitative data</a:t>
            </a:r>
          </a:p>
          <a:p>
            <a:r>
              <a:rPr lang="en-US" dirty="0"/>
              <a:t>Tuned for health management applications</a:t>
            </a:r>
          </a:p>
          <a:p>
            <a:r>
              <a:rPr lang="en-US" dirty="0"/>
              <a:t>Primary tool for data acquisition is a directed graph, with some specialized features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28FF-2828-3541-A502-93A6FD58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72501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E446-6C2E-7F44-B8B2-A90E07C0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43542"/>
          </a:xfrm>
        </p:spPr>
        <p:txBody>
          <a:bodyPr>
            <a:normAutofit fontScale="90000"/>
          </a:bodyPr>
          <a:lstStyle/>
          <a:p>
            <a:r>
              <a:rPr lang="en-US" dirty="0"/>
              <a:t>SSM is typically used for determining available resources and needs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ECF94-3EA6-7E4D-8A37-C4188C3AA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1067"/>
            <a:ext cx="10515600" cy="459528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S. </a:t>
            </a:r>
            <a:r>
              <a:rPr lang="en-US" dirty="0" err="1"/>
              <a:t>Arangdad</a:t>
            </a:r>
            <a:r>
              <a:rPr lang="en-US" dirty="0"/>
              <a:t> (NCSU post-doc), Training and technical assistance project to support title X family planning program, in development. (federal grant program)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A Systems Thinking, Community-Based Exploration of Health Equity and Agency: Women’s Migraine as a Paradigmatic Case, Ph.D. dissertation, Duke School of Nursing, 2017.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 (now a Wake Forest post-doc), et al, A qualitative, systems thinking approach to study self-management in women with migraine, Nursing Research (in press).</a:t>
            </a:r>
          </a:p>
          <a:p>
            <a:r>
              <a:rPr lang="en-US" dirty="0"/>
              <a:t>K. </a:t>
            </a:r>
            <a:r>
              <a:rPr lang="en-US" dirty="0" err="1"/>
              <a:t>Borrup</a:t>
            </a:r>
            <a:r>
              <a:rPr lang="en-US" dirty="0"/>
              <a:t>, Informing Action Toward Integrated Mental Health Practice in the Pediatric Primary Care Setting in Connecticut, Ph.D. Dissertation, University of Illinois at Chicago, School of Public Health, 2018.</a:t>
            </a:r>
          </a:p>
          <a:p>
            <a:r>
              <a:rPr lang="en-US" dirty="0"/>
              <a:t>L. </a:t>
            </a:r>
            <a:r>
              <a:rPr lang="en-US" dirty="0" err="1"/>
              <a:t>Calancie</a:t>
            </a:r>
            <a:r>
              <a:rPr lang="en-US" dirty="0"/>
              <a:t> (UNC post-doc), S. </a:t>
            </a:r>
            <a:r>
              <a:rPr lang="en-US" dirty="0" err="1"/>
              <a:t>Chall</a:t>
            </a:r>
            <a:r>
              <a:rPr lang="en-US" dirty="0"/>
              <a:t>, et al, System Support Mapping – A novel systems science method applied to assess the needs of the Maternal and Child Health Title V workforce, in development. (federal grant program)</a:t>
            </a:r>
          </a:p>
          <a:p>
            <a:r>
              <a:rPr lang="en-US" dirty="0"/>
              <a:t>R. </a:t>
            </a:r>
            <a:r>
              <a:rPr lang="en-US" dirty="0" err="1"/>
              <a:t>Karmali</a:t>
            </a:r>
            <a:r>
              <a:rPr lang="en-US" dirty="0"/>
              <a:t>, Running out of options: Is access to non-pharmacologic pain management treatments linked to opioid prescriptions? Ph.D. Dissertation, UNC School of Public Health, 2018.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2248-DEB7-2145-9213-AA777DC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784544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384-84B7-1B45-8972-9557C31F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67"/>
            <a:ext cx="10515600" cy="948267"/>
          </a:xfrm>
        </p:spPr>
        <p:txBody>
          <a:bodyPr/>
          <a:lstStyle/>
          <a:p>
            <a:pPr algn="ctr"/>
            <a:r>
              <a:rPr lang="en-US" dirty="0"/>
              <a:t>Data acquisition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896C37-EDA9-1B4C-971D-9B15C233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1134534"/>
            <a:ext cx="6993467" cy="572082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F8D25-688F-0846-9B49-3A127E87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416044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1C872-6F85-1148-8239-3381B70A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89" t="3579" r="1" b="5817"/>
          <a:stretch/>
        </p:blipFill>
        <p:spPr>
          <a:xfrm>
            <a:off x="1625600" y="1"/>
            <a:ext cx="7687734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06EA-1955-EF43-9DF7-23E8F601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86300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EF53-874B-E947-A33E-503EE08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site: </a:t>
            </a:r>
            <a:r>
              <a:rPr lang="en-US" dirty="0">
                <a:hlinkClick r:id="rId2"/>
              </a:rPr>
              <a:t>http://syssci.renci.org/</a:t>
            </a:r>
            <a:r>
              <a:rPr lang="en-US" dirty="0" err="1">
                <a:hlinkClick r:id="rId2"/>
              </a:rPr>
              <a:t>ssm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5267-C24C-8E6E-FCB8D48C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on a RENCI server</a:t>
            </a:r>
          </a:p>
          <a:p>
            <a:r>
              <a:rPr lang="en-US" dirty="0"/>
              <a:t>Front end: D3.js/JavaScript, HTML, CSS</a:t>
            </a:r>
          </a:p>
          <a:p>
            <a:r>
              <a:rPr lang="en-US" dirty="0"/>
              <a:t>Clojure back end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JSON output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34EB-A6F9-0E4F-BF57-B6645B79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73298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1E6B-621A-AB4C-AD43-1ED46D4A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BF27-E518-F94B-875D-E72965725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rings: Role/Identity, Responsibilities, Needs for each responsibility, available Resources, Wishes</a:t>
            </a:r>
          </a:p>
          <a:p>
            <a:r>
              <a:rPr lang="en-US" dirty="0"/>
              <a:t>Conventions for shape and color for nodes within each ring (subsequent analysis depends on these conventions, shape in particular) </a:t>
            </a:r>
          </a:p>
          <a:p>
            <a:r>
              <a:rPr lang="en-US" dirty="0"/>
              <a:t>Edges may be color-coded to indicate efficacy of what the target node represents</a:t>
            </a:r>
          </a:p>
          <a:p>
            <a:r>
              <a:rPr lang="en-US" dirty="0"/>
              <a:t>Other capabilities (rarely used in practice): label edges, attach links and notes (tool tips) to nodes, different edge thicknesses and styles, other ring configurations (including none)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173D-7CD2-3F4D-ABF2-C2138403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423591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E143-69E7-BB42-9E1C-311F28AE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A985-52DC-9E48-A1D4-E874641C7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Superficial UI changes: different ring color scheme and labeling conventions: </a:t>
            </a:r>
            <a:r>
              <a:rPr lang="en-US" dirty="0">
                <a:hlinkClick r:id="rId2"/>
              </a:rPr>
              <a:t>http://syssci.renci.org/ssm_beh/</a:t>
            </a:r>
            <a:endParaRPr lang="en-US" dirty="0"/>
          </a:p>
          <a:p>
            <a:r>
              <a:rPr lang="en-US" dirty="0"/>
              <a:t>UI experiment: </a:t>
            </a:r>
            <a:r>
              <a:rPr lang="en-US" dirty="0">
                <a:hlinkClick r:id="rId3"/>
              </a:rPr>
              <a:t>http://syssci.renci.org/force-directed-map/</a:t>
            </a:r>
            <a:endParaRPr lang="en-US" dirty="0"/>
          </a:p>
          <a:p>
            <a:r>
              <a:rPr lang="en-US" dirty="0"/>
              <a:t>Level 2 Data Security, for </a:t>
            </a:r>
            <a:r>
              <a:rPr lang="en-US" dirty="0" err="1"/>
              <a:t>Ruchir</a:t>
            </a:r>
            <a:r>
              <a:rPr lang="en-US" dirty="0"/>
              <a:t> </a:t>
            </a:r>
            <a:r>
              <a:rPr lang="en-US" dirty="0" err="1"/>
              <a:t>Karmali’s</a:t>
            </a:r>
            <a:r>
              <a:rPr lang="en-US" dirty="0"/>
              <a:t> HIPAA-sensitive research (runs in secure UNC </a:t>
            </a:r>
            <a:r>
              <a:rPr lang="en-US" dirty="0" err="1"/>
              <a:t>CloudApps</a:t>
            </a:r>
            <a:r>
              <a:rPr lang="en-US" dirty="0"/>
              <a:t> VM with Shibboleth authorization/authentication): </a:t>
            </a:r>
            <a:r>
              <a:rPr lang="en-US" dirty="0">
                <a:hlinkClick r:id="rId4"/>
              </a:rPr>
              <a:t>https://ssm.cloudapps.unc.edu/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2030-0FFB-2147-AB79-05741410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0973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24434</TotalTime>
  <Words>1004</Words>
  <Application>Microsoft Macintosh PowerPoint</Application>
  <PresentationFormat>Widescreen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System Support Mapper (SSM)</vt:lpstr>
      <vt:lpstr>SSM: Primary contributors</vt:lpstr>
      <vt:lpstr>System Support Mapping: Overview</vt:lpstr>
      <vt:lpstr>SSM is typically used for determining available resources and needs assessment</vt:lpstr>
      <vt:lpstr>Data acquisition</vt:lpstr>
      <vt:lpstr>PowerPoint Presentation</vt:lpstr>
      <vt:lpstr>Web site: http://syssci.renci.org/ssm</vt:lpstr>
      <vt:lpstr>Graph specializations</vt:lpstr>
      <vt:lpstr>SSM variations</vt:lpstr>
      <vt:lpstr>Wizard</vt:lpstr>
      <vt:lpstr>Wizard[s]</vt:lpstr>
      <vt:lpstr>Wizards</vt:lpstr>
      <vt:lpstr>Data processing</vt:lpstr>
      <vt:lpstr>Sort utility</vt:lpstr>
      <vt:lpstr>Further processing</vt:lpstr>
      <vt:lpstr>Future work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Support Mapper (SSM)</dc:title>
  <dc:creator>Microsoft Office User</dc:creator>
  <cp:lastModifiedBy>Microsoft Office User</cp:lastModifiedBy>
  <cp:revision>62</cp:revision>
  <dcterms:created xsi:type="dcterms:W3CDTF">2018-04-20T17:09:06Z</dcterms:created>
  <dcterms:modified xsi:type="dcterms:W3CDTF">2018-05-07T16:25:38Z</dcterms:modified>
</cp:coreProperties>
</file>

<file path=docProps/thumbnail.jpeg>
</file>